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7" r:id="rId4"/>
    <p:sldId id="257" r:id="rId5"/>
    <p:sldId id="263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79B3B7-D16B-4793-A6B4-D595021158C1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METODIKA VASPITNO-OBRAZOVNOG RADA (</a:t>
            </a:r>
            <a:r>
              <a:rPr lang="en-US" dirty="0" smtClean="0"/>
              <a:t>2</a:t>
            </a:r>
            <a:r>
              <a:rPr lang="sr-Latn-C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Prof. dr Emina Kopas-Vukašinović, viši naučni saradnik</a:t>
            </a:r>
          </a:p>
          <a:p>
            <a:r>
              <a:rPr lang="sr-Latn-CS" dirty="0" smtClean="0"/>
              <a:t>Fakultet pedagoških nauka Univerziteta u Kragujevcu, Jagodina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NAČELA PREDŠKOLSKOG VASPITANJA I OBRAZOVANJA (PVIO)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Šta su načela PVIO?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Ukazuju na </a:t>
            </a:r>
            <a:r>
              <a:rPr lang="sr-Latn-CS" i="1" dirty="0" smtClean="0"/>
              <a:t>osnovna obeležja </a:t>
            </a:r>
            <a:r>
              <a:rPr lang="sr-Latn-CS" dirty="0" smtClean="0"/>
              <a:t>vaspitno-obrazovnog rada sa decom predškolskog uzrasta;</a:t>
            </a:r>
          </a:p>
          <a:p>
            <a:r>
              <a:rPr lang="sr-Latn-CS" i="1" dirty="0" smtClean="0"/>
              <a:t>Orijentacija</a:t>
            </a:r>
            <a:r>
              <a:rPr lang="sr-Latn-CS" dirty="0" smtClean="0"/>
              <a:t> za planiranje, pripremanje, organizaciju i evaluaciju vaspitno-obrazovnog rada dece u predškolskoj ustanovi.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Polazne osnove za određivanje načela pvio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CS" dirty="0" smtClean="0"/>
              <a:t>Polazišta za  stvaranje i razvijanje predškolskog programa (osnovne ideje tvoraca programa):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Humanistička i emancipatorska orijentacija u vaspitanju i obrazovanju;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Uzrasne i individualne osobenosti dece ranih uzrasta;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Mogućnosti i uslovi za ostvarivanje načela (lokalne specifičnosti i razlike);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Otvorenost sistema PVIO i planska saradnja sa okruženjem;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Interaktivan način razvijanja programa;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Individualizacija rada sa decom;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Učenje kao konstrukcija znanja;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Un</a:t>
            </a:r>
            <a:r>
              <a:rPr lang="en-US" dirty="0" smtClean="0"/>
              <a:t>u</a:t>
            </a:r>
            <a:r>
              <a:rPr lang="sr-Latn-CS" dirty="0" smtClean="0"/>
              <a:t>trašnja motivacija  kao osnov za učenje;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Dečija samostalnost i autonomija;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Vaspitač kao kreator programa,...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Polazne osnove za formulisanje načela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r-Latn-CS" i="1" dirty="0" smtClean="0"/>
              <a:t>Shvatanje deteta </a:t>
            </a:r>
            <a:r>
              <a:rPr lang="sr-Latn-CS" dirty="0" smtClean="0"/>
              <a:t>i detinjstva;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Mogućnosti </a:t>
            </a:r>
            <a:r>
              <a:rPr lang="sr-Latn-CS" i="1" dirty="0" smtClean="0"/>
              <a:t>uticaja na razvoj deteta </a:t>
            </a:r>
            <a:r>
              <a:rPr lang="sr-Latn-CS" dirty="0" smtClean="0"/>
              <a:t>uzrasta od 3. do 7. godine;</a:t>
            </a:r>
          </a:p>
          <a:p>
            <a:pPr>
              <a:buFont typeface="Wingdings" pitchFamily="2" charset="2"/>
              <a:buChar char="q"/>
            </a:pPr>
            <a:r>
              <a:rPr lang="sr-Latn-CS" i="1" dirty="0" smtClean="0"/>
              <a:t>Ciljevi</a:t>
            </a:r>
            <a:r>
              <a:rPr lang="sr-Latn-CS" dirty="0" smtClean="0"/>
              <a:t> vaspitanja i obrazovanja dece ranih uzrasta;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Specifični </a:t>
            </a:r>
            <a:r>
              <a:rPr lang="sr-Latn-CS" i="1" dirty="0" smtClean="0"/>
              <a:t>uslovi</a:t>
            </a:r>
            <a:r>
              <a:rPr lang="sr-Latn-CS" dirty="0" smtClean="0"/>
              <a:t> za ostvarivanje ciljeva;</a:t>
            </a:r>
          </a:p>
          <a:p>
            <a:pPr>
              <a:buFont typeface="Wingdings" pitchFamily="2" charset="2"/>
              <a:buChar char="q"/>
            </a:pPr>
            <a:r>
              <a:rPr lang="sr-Latn-CS" i="1" dirty="0" smtClean="0"/>
              <a:t>Iskustva</a:t>
            </a:r>
            <a:r>
              <a:rPr lang="sr-Latn-CS" dirty="0" smtClean="0"/>
              <a:t> o vaspitanju dece ranih uzrasta i uticaj tradicije;</a:t>
            </a:r>
          </a:p>
          <a:p>
            <a:pPr>
              <a:buFont typeface="Wingdings" pitchFamily="2" charset="2"/>
              <a:buChar char="q"/>
            </a:pPr>
            <a:r>
              <a:rPr lang="sr-Latn-CS" i="1" dirty="0" smtClean="0"/>
              <a:t>Principi</a:t>
            </a:r>
            <a:r>
              <a:rPr lang="sr-Latn-CS" dirty="0" smtClean="0"/>
              <a:t> u pedagoškoj nauci;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Težnja da se predškolsko vaspitanje podigne na viši nivo, da se </a:t>
            </a:r>
            <a:r>
              <a:rPr lang="sr-Latn-CS" i="1" dirty="0" smtClean="0"/>
              <a:t>unapredi sistem </a:t>
            </a:r>
            <a:r>
              <a:rPr lang="sr-Latn-CS" dirty="0" smtClean="0"/>
              <a:t>IPVIO (institucionalnog predškolskog vaspitanja i obrazovanja)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Koja su načela Pvio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CS" dirty="0" smtClean="0"/>
              <a:t>Zajednička  (opšta) načela u modelima </a:t>
            </a:r>
          </a:p>
          <a:p>
            <a:pPr>
              <a:buNone/>
            </a:pPr>
            <a:r>
              <a:rPr lang="sr-Latn-CS" i="1" dirty="0" smtClean="0"/>
              <a:t>Opštih osnova predškolskog programa </a:t>
            </a:r>
            <a:r>
              <a:rPr lang="sr-Latn-CS" dirty="0" smtClean="0"/>
              <a:t>(2006):</a:t>
            </a:r>
          </a:p>
          <a:p>
            <a:pPr>
              <a:buNone/>
            </a:pPr>
            <a:r>
              <a:rPr lang="sr-Latn-CS" dirty="0" smtClean="0"/>
              <a:t>(Model B)</a:t>
            </a:r>
          </a:p>
          <a:p>
            <a:pPr>
              <a:buFont typeface="Courier New" pitchFamily="49" charset="0"/>
              <a:buChar char="o"/>
            </a:pPr>
            <a:r>
              <a:rPr lang="sr-Latn-CS" i="1" dirty="0" smtClean="0"/>
              <a:t>Celovitosti i integriteta </a:t>
            </a:r>
            <a:r>
              <a:rPr lang="sr-Latn-CS" dirty="0" smtClean="0"/>
              <a:t>(u odnosu na aspekte dečijeg razvoja, u cilju harmoničnog razvoja);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Orijentacije ka </a:t>
            </a:r>
            <a:r>
              <a:rPr lang="sr-Latn-CS" i="1" dirty="0" smtClean="0"/>
              <a:t>opštim ciljevima </a:t>
            </a:r>
            <a:r>
              <a:rPr lang="sr-Latn-CS" dirty="0" smtClean="0"/>
              <a:t>(dugoročni ciljevi);</a:t>
            </a:r>
          </a:p>
          <a:p>
            <a:pPr>
              <a:buFont typeface="Courier New" pitchFamily="49" charset="0"/>
              <a:buChar char="o"/>
            </a:pPr>
            <a:r>
              <a:rPr lang="sr-Latn-CS" i="1" dirty="0" smtClean="0"/>
              <a:t>Praćenje i podsticanje </a:t>
            </a:r>
            <a:r>
              <a:rPr lang="sr-Latn-CS" dirty="0" smtClean="0"/>
              <a:t>dečijeg razvoja (periodi zrelosti i gotovosti, periodi osetljivosti, “zona narednog razvoja”);</a:t>
            </a:r>
          </a:p>
          <a:p>
            <a:pPr>
              <a:buFont typeface="Courier New" pitchFamily="49" charset="0"/>
              <a:buChar char="o"/>
            </a:pPr>
            <a:r>
              <a:rPr lang="sr-Latn-CS" i="1" dirty="0" smtClean="0"/>
              <a:t>Aktivnosti i životnosti </a:t>
            </a:r>
            <a:r>
              <a:rPr lang="sr-Latn-CS" dirty="0" smtClean="0"/>
              <a:t>(inicijativa, interesovanja, motivacija, delovanje na okolinu, znanje kao rezultat aktivnosti, iskustveno učenje, utilitarnost znanja u okruženju, uzgredno učenje, radoznalost);</a:t>
            </a:r>
          </a:p>
          <a:p>
            <a:pPr>
              <a:buFont typeface="Courier New" pitchFamily="49" charset="0"/>
              <a:buChar char="o"/>
            </a:pPr>
            <a:endParaRPr lang="sr-Latn-CS" dirty="0" smtClean="0"/>
          </a:p>
          <a:p>
            <a:pPr>
              <a:buFont typeface="Courier New" pitchFamily="49" charset="0"/>
              <a:buChar char="o"/>
            </a:pP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sr-Latn-CS" dirty="0" smtClean="0"/>
              <a:t>Koja su načela pvio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sr-Latn-CS" i="1" dirty="0" smtClean="0"/>
              <a:t>Dominacija igara </a:t>
            </a:r>
            <a:r>
              <a:rPr lang="sr-Latn-CS" dirty="0" smtClean="0"/>
              <a:t>i igrovnih postupaka (uslovljenost  sadržaja, intenziteta igre i stadijuma razvoja, potreba za stvaralačim izražavanjem, karakteristike dečije igre, motivacija u igri, maštovitost u izrazu, “vodeća aktivnost”);</a:t>
            </a:r>
          </a:p>
          <a:p>
            <a:pPr>
              <a:buFont typeface="Courier New" pitchFamily="49" charset="0"/>
              <a:buChar char="o"/>
            </a:pPr>
            <a:r>
              <a:rPr lang="sr-Latn-CS" dirty="0" smtClean="0"/>
              <a:t>Usklađenost sa uzrasnim i individualnim </a:t>
            </a:r>
            <a:r>
              <a:rPr lang="sr-Latn-CS" i="1" dirty="0" smtClean="0"/>
              <a:t>karakteristikama dece </a:t>
            </a:r>
            <a:r>
              <a:rPr lang="sr-Latn-CS" dirty="0" smtClean="0"/>
              <a:t>(vaspitno-obrazovni proces prilagođen mogućnostima, aktivnosti u pravo vreme i na pravi način, karakteristike i zakonitosti dečijeg razvoja, individualne osobenosti, “prosečne vrednosti“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4114800" y="5334000"/>
            <a:ext cx="533400" cy="381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Koja su načela pvio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sr-Latn-CS" dirty="0" smtClean="0"/>
              <a:t>Postepeno </a:t>
            </a:r>
            <a:r>
              <a:rPr lang="sr-Latn-CS" i="1" dirty="0" smtClean="0"/>
              <a:t>osamostaljivanje</a:t>
            </a:r>
            <a:r>
              <a:rPr lang="sr-Latn-CS" dirty="0" smtClean="0"/>
              <a:t> dece (jedan pod najvažnijih ciljeva PVIO, povećanje nezavisnosti od odraslih, motivaciona uloga vaspitača, mogućnosti podsticaja, učenje otkrivanjem, podsticaj procesa, a ne težnja ka rezultatima, efekti igre sagledani kroz proces , a ne kroz produkt, podsticaj samoinicijativnosti deteta);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r-Latn-CS" dirty="0" smtClean="0"/>
              <a:t>Socijalna </a:t>
            </a:r>
            <a:r>
              <a:rPr lang="sr-Latn-CS" i="1" dirty="0" smtClean="0"/>
              <a:t>integracija i kontinuitet </a:t>
            </a:r>
            <a:r>
              <a:rPr lang="sr-Latn-CS" dirty="0" smtClean="0"/>
              <a:t>(kao činilac dečijeg razvoja, socijalna iskustva deteta, učenje u interakciji, interakcija, konflikti, lični stav, konflikti, takmičarski duh, osobine ličnosti, osećaj pripadnosti,vertikalni i horizontalni kontinuitet u odnosu na sredinske činioce, “</a:t>
            </a:r>
            <a:r>
              <a:rPr lang="sr-Latn-CS" i="1" dirty="0" smtClean="0"/>
              <a:t>egzistencijalni kontinuitet</a:t>
            </a:r>
            <a:r>
              <a:rPr lang="sr-Latn-CS" dirty="0" smtClean="0"/>
              <a:t>” kao veza dečijih iskustava u zajednici i iskustvenog učenja koje se predvađa kurikulumom).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Posebna načela pvio (model 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Poštovanje sebe i drugih;</a:t>
            </a:r>
          </a:p>
          <a:p>
            <a:r>
              <a:rPr lang="sr-Latn-CS" dirty="0" smtClean="0"/>
              <a:t>Angažovanost  i posvećenost (deteta  i vaspitača);</a:t>
            </a:r>
          </a:p>
          <a:p>
            <a:r>
              <a:rPr lang="sr-Latn-CS" dirty="0" smtClean="0"/>
              <a:t>Životnost (i otvorenost);</a:t>
            </a:r>
          </a:p>
          <a:p>
            <a:r>
              <a:rPr lang="sr-Latn-CS" dirty="0" smtClean="0"/>
              <a:t> Realističnost (vaspitač realan u zahtevima u odnosu prema deci i prema sebi);</a:t>
            </a:r>
          </a:p>
          <a:p>
            <a:r>
              <a:rPr lang="sr-Latn-CS" dirty="0" smtClean="0"/>
              <a:t>Doslednost;</a:t>
            </a:r>
          </a:p>
          <a:p>
            <a:r>
              <a:rPr lang="sr-Latn-CS" dirty="0" smtClean="0"/>
              <a:t>Orijentacija ka kompleksnosti pristupa (tematski, interdisciplinarni pristup u saznanju deteta);</a:t>
            </a:r>
          </a:p>
          <a:p>
            <a:r>
              <a:rPr lang="sr-Latn-CS" dirty="0" smtClean="0"/>
              <a:t>Organizacija učenja kroz igru i otkriće;</a:t>
            </a:r>
          </a:p>
          <a:p>
            <a:r>
              <a:rPr lang="sr-Latn-CS" dirty="0" smtClean="0"/>
              <a:t> Aktivnost (učenje deteta kroz akciju i interakciju);</a:t>
            </a:r>
          </a:p>
          <a:p>
            <a:r>
              <a:rPr lang="sr-Latn-CS" dirty="0" smtClean="0"/>
              <a:t>Načelo socijalne integracije.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Kamenov E</a:t>
            </a:r>
            <a:r>
              <a:rPr lang="en-US" dirty="0" smtClean="0"/>
              <a:t>.</a:t>
            </a:r>
            <a:r>
              <a:rPr lang="sr-Latn-CS" dirty="0" smtClean="0"/>
              <a:t> (1997)</a:t>
            </a:r>
            <a:r>
              <a:rPr lang="en-US" dirty="0" smtClean="0"/>
              <a:t>.</a:t>
            </a:r>
            <a:r>
              <a:rPr lang="sr-Latn-CS" dirty="0" smtClean="0"/>
              <a:t> </a:t>
            </a:r>
            <a:r>
              <a:rPr lang="sr-Latn-CS" i="1" dirty="0" smtClean="0"/>
              <a:t>Metodika I deo</a:t>
            </a:r>
            <a:r>
              <a:rPr lang="sr-Latn-CS" dirty="0" smtClean="0"/>
              <a:t>. Novi Sad: Odsek za pedagogiju Filozofskog fakulteta; Beograd: Zajednica viših škola za obrazovanje vaspitača R Srbije. </a:t>
            </a:r>
          </a:p>
          <a:p>
            <a:r>
              <a:rPr lang="sr-Latn-CS" dirty="0" smtClean="0"/>
              <a:t>Ministarstvo prosvete i sporta R Srbije (2006): </a:t>
            </a:r>
            <a:r>
              <a:rPr lang="sr-Latn-CS" i="1" dirty="0" smtClean="0"/>
              <a:t>Pravilnik o Opštim osnovama predškolskog programa</a:t>
            </a:r>
            <a:r>
              <a:rPr lang="sr-Latn-CS" dirty="0" smtClean="0"/>
              <a:t>. Beograd: Prosvetni pregled.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654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METODIKA VASPITNO-OBRAZOVNOG RADA (2)</vt:lpstr>
      <vt:lpstr>NAČELA PREDŠKOLSKOG VASPITANJA I OBRAZOVANJA (PVIO)</vt:lpstr>
      <vt:lpstr>Polazne osnove za određivanje načela pvio</vt:lpstr>
      <vt:lpstr>Polazne osnove za formulisanje načela</vt:lpstr>
      <vt:lpstr>Koja su načela Pvio (1)</vt:lpstr>
      <vt:lpstr>Koja su načela pvio (2)</vt:lpstr>
      <vt:lpstr>Koja su načela pvio (3)</vt:lpstr>
      <vt:lpstr>Posebna načela pvio (model A)</vt:lpstr>
      <vt:lpstr>literatura</vt:lpstr>
    </vt:vector>
  </TitlesOfParts>
  <Company>Pedagoski fakultet u Jagodini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VASPITNO-OBRAZOVNOG RADA (1)</dc:title>
  <dc:creator>Stan</dc:creator>
  <cp:lastModifiedBy>Emina</cp:lastModifiedBy>
  <cp:revision>16</cp:revision>
  <dcterms:created xsi:type="dcterms:W3CDTF">2013-02-06T09:01:44Z</dcterms:created>
  <dcterms:modified xsi:type="dcterms:W3CDTF">2016-09-26T22:43:30Z</dcterms:modified>
</cp:coreProperties>
</file>